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  <p:sldMasterId id="2147483662" r:id="rId2"/>
  </p:sldMasterIdLst>
  <p:notesMasterIdLst>
    <p:notesMasterId r:id="rId14"/>
  </p:notesMasterIdLst>
  <p:sldIdLst>
    <p:sldId id="271" r:id="rId3"/>
    <p:sldId id="257" r:id="rId4"/>
    <p:sldId id="258" r:id="rId5"/>
    <p:sldId id="259" r:id="rId6"/>
    <p:sldId id="279" r:id="rId7"/>
    <p:sldId id="280" r:id="rId8"/>
    <p:sldId id="283" r:id="rId9"/>
    <p:sldId id="282" r:id="rId10"/>
    <p:sldId id="281" r:id="rId11"/>
    <p:sldId id="284" r:id="rId12"/>
    <p:sldId id="272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1"/>
            <p14:sldId id="257"/>
            <p14:sldId id="258"/>
            <p14:sldId id="259"/>
            <p14:sldId id="279"/>
            <p14:sldId id="280"/>
            <p14:sldId id="283"/>
            <p14:sldId id="282"/>
            <p14:sldId id="281"/>
            <p14:sldId id="28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61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2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8839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8702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064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3330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2070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3869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59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219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7775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364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9646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6605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3736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9297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2221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376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052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1298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2302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4664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5818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38503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94122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9256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97654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741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68682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64777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40364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07934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6843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74088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80917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21449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31171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968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63194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18838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45543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6280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1504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45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6803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comparative</a:t>
            </a:r>
            <a:r>
              <a:rPr lang="pl-PL" dirty="0"/>
              <a:t> &amp; </a:t>
            </a:r>
            <a:r>
              <a:rPr lang="pl-PL" dirty="0" err="1"/>
              <a:t>superlative</a:t>
            </a:r>
            <a:r>
              <a:rPr lang="pl-PL" dirty="0"/>
              <a:t> </a:t>
            </a:r>
            <a:r>
              <a:rPr lang="pl-PL" dirty="0" err="1"/>
              <a:t>adjectives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2830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11053"/>
              </p:ext>
            </p:extLst>
          </p:nvPr>
        </p:nvGraphicFramePr>
        <p:xfrm>
          <a:off x="279344" y="1416809"/>
          <a:ext cx="11256163" cy="4541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43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superlative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older (old)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cheapest (cheap)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nicer (nice)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nicest (nice)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bigger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 consonant  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biggest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double consonant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happier (happy)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delete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happiest (happy)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delete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</a:p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comfortable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(comfortable)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most expensive (expensive)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most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better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worse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further (far)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best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worst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furthest (far)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>
            <a:off x="10558310" y="5718850"/>
            <a:ext cx="1472778" cy="89255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027" y="231920"/>
            <a:ext cx="1057727" cy="1057727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279342" y="5640390"/>
            <a:ext cx="2759280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rules are very similar for both.</a:t>
            </a:r>
          </a:p>
        </p:txBody>
      </p:sp>
      <p:sp>
        <p:nvSpPr>
          <p:cNvPr id="13" name="Arc 12"/>
          <p:cNvSpPr/>
          <p:nvPr/>
        </p:nvSpPr>
        <p:spPr>
          <a:xfrm rot="18766019" flipV="1">
            <a:off x="194532" y="4652577"/>
            <a:ext cx="2089380" cy="2242311"/>
          </a:xfrm>
          <a:prstGeom prst="arc">
            <a:avLst>
              <a:gd name="adj1" fmla="val 18967117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8717954" y="771454"/>
            <a:ext cx="1636209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forget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the!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5" name="Arc 14"/>
          <p:cNvSpPr/>
          <p:nvPr/>
        </p:nvSpPr>
        <p:spPr>
          <a:xfrm rot="12250277" flipV="1">
            <a:off x="7071962" y="980049"/>
            <a:ext cx="3689289" cy="1786684"/>
          </a:xfrm>
          <a:prstGeom prst="arc">
            <a:avLst>
              <a:gd name="adj1" fmla="val 18064411"/>
              <a:gd name="adj2" fmla="val 16655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4345073" y="5932280"/>
            <a:ext cx="6213237" cy="705088"/>
          </a:xfrm>
          <a:prstGeom prst="wedgeRoundRectCallout">
            <a:avLst>
              <a:gd name="adj1" fmla="val 28603"/>
              <a:gd name="adj2" fmla="val -6090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use expressions like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 world, in the school, in the class, in the shop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superlative structures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93B25DAE-5CDD-4735-B336-ACBB32838C7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48092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676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My apartment is……………………………… (good) in the whole building because it has more light.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think my dad’s job is…………………………………..(easy) than my mum’s. He gets more time off.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Is this film…………………………..(good) than the film we watched last week? I hope so!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Maria is…………………………………(intelligent) person in the school. She studies so hard!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Look! My dog is………………………………………(happy) in the park. He loves playing.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It is very hot today! B: I think it was……………………………(hot) yesterday 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the correct form of the comparative or superlative structures. Use the adjectives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1840" y="1753776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best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51040" y="24837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easier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10099" y="3214388"/>
            <a:ext cx="7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better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983784" y="3959107"/>
            <a:ext cx="2069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most intelligent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990546" y="4689297"/>
            <a:ext cx="13933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the happiest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36372" y="5417663"/>
            <a:ext cx="766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hotter</a:t>
            </a: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15453FB2-016B-4356-A60C-53D5B40D345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and superlative adjectives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comparative and superlative adjectives.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comparative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superlative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87DE34BA-F931-45B5-A7C0-E5E51CE22F9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adjectives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41" y="1896798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66210" y="1673378"/>
            <a:ext cx="3224906" cy="1299541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 It is better and more comfortable for the children.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145" y="154143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81592" y="1625286"/>
            <a:ext cx="3735866" cy="1156044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sure. The red car is older than the blue car and I think the blue car is nicer. Let’s buy the blue car. I am happier with it.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491474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1798617" y="5137314"/>
            <a:ext cx="3395712" cy="1173283"/>
          </a:xfrm>
          <a:prstGeom prst="wedgeRoundRectCallout">
            <a:avLst>
              <a:gd name="adj1" fmla="val 52823"/>
              <a:gd name="adj2" fmla="val -413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man says: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car.’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he talking about one or two cars?</a:t>
            </a:r>
          </a:p>
        </p:txBody>
      </p:sp>
      <p:sp>
        <p:nvSpPr>
          <p:cNvPr id="28" name="Shape 87"/>
          <p:cNvSpPr/>
          <p:nvPr/>
        </p:nvSpPr>
        <p:spPr>
          <a:xfrm>
            <a:off x="161854" y="4271074"/>
            <a:ext cx="2027869" cy="1216693"/>
          </a:xfrm>
          <a:prstGeom prst="cloudCallout">
            <a:avLst>
              <a:gd name="adj1" fmla="val 27934"/>
              <a:gd name="adj2" fmla="val 5657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Two cars – the red car and the blue car.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2828036" y="3782185"/>
            <a:ext cx="2449661" cy="1025875"/>
          </a:xfrm>
          <a:prstGeom prst="wedgeRoundRectCallout">
            <a:avLst>
              <a:gd name="adj1" fmla="val 39515"/>
              <a:gd name="adj2" fmla="val 6770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he describing the cars or comparing them?</a:t>
            </a:r>
          </a:p>
        </p:txBody>
      </p:sp>
      <p:sp>
        <p:nvSpPr>
          <p:cNvPr id="32" name="Shape 87"/>
          <p:cNvSpPr/>
          <p:nvPr/>
        </p:nvSpPr>
        <p:spPr>
          <a:xfrm>
            <a:off x="882848" y="3266149"/>
            <a:ext cx="2027233" cy="1001548"/>
          </a:xfrm>
          <a:prstGeom prst="cloudCallout">
            <a:avLst>
              <a:gd name="adj1" fmla="val 53516"/>
              <a:gd name="adj2" fmla="val 4703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Comparing them.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6459311" y="2972919"/>
            <a:ext cx="3773129" cy="1655978"/>
          </a:xfrm>
          <a:prstGeom prst="wedgeRoundRectCallout">
            <a:avLst>
              <a:gd name="adj1" fmla="val -52694"/>
              <a:gd name="adj2" fmla="val 3985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picture is correct?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A.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B.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477" y="3389003"/>
            <a:ext cx="742015" cy="34562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476" y="3907952"/>
            <a:ext cx="1133820" cy="528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4856" y="3299307"/>
            <a:ext cx="1133820" cy="52502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4390" y="4051124"/>
            <a:ext cx="742016" cy="343594"/>
          </a:xfrm>
          <a:prstGeom prst="rect">
            <a:avLst/>
          </a:prstGeom>
        </p:spPr>
      </p:pic>
      <p:sp>
        <p:nvSpPr>
          <p:cNvPr id="37" name="Shape 87"/>
          <p:cNvSpPr/>
          <p:nvPr/>
        </p:nvSpPr>
        <p:spPr>
          <a:xfrm>
            <a:off x="10437239" y="2956608"/>
            <a:ext cx="1249800" cy="1210417"/>
          </a:xfrm>
          <a:prstGeom prst="cloudCallout">
            <a:avLst>
              <a:gd name="adj1" fmla="val -67664"/>
              <a:gd name="adj2" fmla="val 8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6830456" y="4790755"/>
            <a:ext cx="2945799" cy="933201"/>
          </a:xfrm>
          <a:prstGeom prst="wedgeRoundRectCallout">
            <a:avLst>
              <a:gd name="adj1" fmla="val -55384"/>
              <a:gd name="adj2" fmla="val -3121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comparing can you find in the conversation?</a:t>
            </a:r>
          </a:p>
        </p:txBody>
      </p:sp>
      <p:sp>
        <p:nvSpPr>
          <p:cNvPr id="40" name="Shape 87"/>
          <p:cNvSpPr/>
          <p:nvPr/>
        </p:nvSpPr>
        <p:spPr>
          <a:xfrm>
            <a:off x="10003775" y="4545354"/>
            <a:ext cx="1249800" cy="1210417"/>
          </a:xfrm>
          <a:prstGeom prst="cloudCallout">
            <a:avLst>
              <a:gd name="adj1" fmla="val -67664"/>
              <a:gd name="adj2" fmla="val 8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Six.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8056448" y="5966486"/>
            <a:ext cx="2572227" cy="673398"/>
          </a:xfrm>
          <a:prstGeom prst="wedgeRoundRectCallout">
            <a:avLst>
              <a:gd name="adj1" fmla="val -55384"/>
              <a:gd name="adj2" fmla="val -3121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see where they are…</a:t>
            </a: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EB6EA8CD-598D-4D2F-BD06-704B5C141B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0" grpId="0" animBg="1"/>
      <p:bldP spid="32" grpId="0" animBg="1"/>
      <p:bldP spid="33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comparative and superlative adjectives?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1" y="1597297"/>
            <a:ext cx="1080880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Comparative adjectives: to compare two people, things or places.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705649" y="2126627"/>
            <a:ext cx="4289432" cy="588252"/>
          </a:xfrm>
          <a:prstGeom prst="wedgeRoundRectCallout">
            <a:avLst>
              <a:gd name="adj1" fmla="val -55600"/>
              <a:gd name="adj2" fmla="val 1237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7944808" y="2159274"/>
            <a:ext cx="3735866" cy="455365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older than the blue car.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450601" y="2860426"/>
            <a:ext cx="1532584" cy="608025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better.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2154329" y="2798685"/>
            <a:ext cx="3224906" cy="669532"/>
          </a:xfrm>
          <a:prstGeom prst="wedgeRoundRectCallout">
            <a:avLst>
              <a:gd name="adj1" fmla="val -54406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more comfortable for the children.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317707" y="2734383"/>
            <a:ext cx="1655930" cy="733833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nicer. 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943562" y="2755199"/>
            <a:ext cx="2013509" cy="599651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319" y="513107"/>
            <a:ext cx="1024318" cy="1024318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5734440" y="2126628"/>
            <a:ext cx="1635351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the two objects.</a:t>
            </a:r>
          </a:p>
        </p:txBody>
      </p:sp>
      <p:sp>
        <p:nvSpPr>
          <p:cNvPr id="28" name="Arc 27"/>
          <p:cNvSpPr/>
          <p:nvPr/>
        </p:nvSpPr>
        <p:spPr>
          <a:xfrm rot="17525539" flipH="1">
            <a:off x="4272798" y="1733194"/>
            <a:ext cx="2907454" cy="3797248"/>
          </a:xfrm>
          <a:prstGeom prst="arc">
            <a:avLst>
              <a:gd name="adj1" fmla="val 11939053"/>
              <a:gd name="adj2" fmla="val 147984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Arc 28"/>
          <p:cNvSpPr/>
          <p:nvPr/>
        </p:nvSpPr>
        <p:spPr>
          <a:xfrm rot="16200000">
            <a:off x="3405812" y="-601181"/>
            <a:ext cx="1255448" cy="5386081"/>
          </a:xfrm>
          <a:prstGeom prst="arc">
            <a:avLst>
              <a:gd name="adj1" fmla="val 6320155"/>
              <a:gd name="adj2" fmla="val 154716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404069" y="2929841"/>
            <a:ext cx="2504965" cy="181228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these four examples, we don’t need to mention both objects because we know we are talking about the red and blue cars.</a:t>
            </a:r>
          </a:p>
        </p:txBody>
      </p:sp>
      <p:sp>
        <p:nvSpPr>
          <p:cNvPr id="31" name="Arc 30"/>
          <p:cNvSpPr/>
          <p:nvPr/>
        </p:nvSpPr>
        <p:spPr>
          <a:xfrm rot="13494270" flipH="1" flipV="1">
            <a:off x="6330981" y="1916364"/>
            <a:ext cx="2907454" cy="3149522"/>
          </a:xfrm>
          <a:prstGeom prst="arc">
            <a:avLst>
              <a:gd name="adj1" fmla="val 11939053"/>
              <a:gd name="adj2" fmla="val 161203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Arc 31"/>
          <p:cNvSpPr/>
          <p:nvPr/>
        </p:nvSpPr>
        <p:spPr>
          <a:xfrm rot="16200000" flipV="1">
            <a:off x="8532296" y="-437393"/>
            <a:ext cx="1255448" cy="5041308"/>
          </a:xfrm>
          <a:prstGeom prst="arc">
            <a:avLst>
              <a:gd name="adj1" fmla="val 6201603"/>
              <a:gd name="adj2" fmla="val 1557454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133661" y="3701266"/>
            <a:ext cx="2339548" cy="814753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better (than the blue car).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2521689" y="3593512"/>
            <a:ext cx="2828083" cy="715511"/>
          </a:xfrm>
          <a:prstGeom prst="wedgeRoundRectCallout">
            <a:avLst>
              <a:gd name="adj1" fmla="val 52361"/>
              <a:gd name="adj2" fmla="val -524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more comfortable (than the blue car).</a:t>
            </a:r>
          </a:p>
        </p:txBody>
      </p:sp>
      <p:sp>
        <p:nvSpPr>
          <p:cNvPr id="35" name="Arc 34"/>
          <p:cNvSpPr/>
          <p:nvPr/>
        </p:nvSpPr>
        <p:spPr>
          <a:xfrm flipH="1">
            <a:off x="-452641" y="337889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flipH="1">
            <a:off x="2549905" y="32442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7947115" y="3540963"/>
            <a:ext cx="2302706" cy="76806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 (the blue car than the red car).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10314164" y="3538921"/>
            <a:ext cx="1659473" cy="715511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 (than the red car).</a:t>
            </a:r>
          </a:p>
        </p:txBody>
      </p:sp>
      <p:sp>
        <p:nvSpPr>
          <p:cNvPr id="40" name="Arc 39"/>
          <p:cNvSpPr/>
          <p:nvPr/>
        </p:nvSpPr>
        <p:spPr>
          <a:xfrm flipH="1">
            <a:off x="6940691" y="32493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Arc 40"/>
          <p:cNvSpPr/>
          <p:nvPr/>
        </p:nvSpPr>
        <p:spPr>
          <a:xfrm flipH="1">
            <a:off x="9180074" y="3290041"/>
            <a:ext cx="2907454" cy="3797248"/>
          </a:xfrm>
          <a:prstGeom prst="arc">
            <a:avLst>
              <a:gd name="adj1" fmla="val 14890958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FEE64EC2-C09D-45C6-8B03-65B2B3159AE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superlative adjectives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29" y="1567329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112802" y="1414515"/>
            <a:ext cx="4042337" cy="98162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Not the blue car, please! It’s the most expensive car here. I think it’s the worst car in the shop.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15624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358473" y="1386745"/>
            <a:ext cx="3735866" cy="100939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And the yellow car? It’s the cheapest car in the shop, but it is also the biggest. What do you think?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491474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1547741" y="3442488"/>
            <a:ext cx="3692999" cy="1593536"/>
          </a:xfrm>
          <a:prstGeom prst="wedgeRoundRectCallout">
            <a:avLst>
              <a:gd name="adj1" fmla="val 54301"/>
              <a:gd name="adj2" fmla="val 2207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man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It’s the most expensive car here.’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he comparing the blue car to one other car or all the cars in the shop?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Shape 87"/>
          <p:cNvSpPr/>
          <p:nvPr/>
        </p:nvSpPr>
        <p:spPr>
          <a:xfrm>
            <a:off x="1036976" y="5147785"/>
            <a:ext cx="2027233" cy="1001548"/>
          </a:xfrm>
          <a:prstGeom prst="cloudCallout">
            <a:avLst>
              <a:gd name="adj1" fmla="val 53517"/>
              <a:gd name="adj2" fmla="val -7151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All the cars (a group of cars).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165678" y="2525726"/>
            <a:ext cx="5248844" cy="1713530"/>
          </a:xfrm>
          <a:prstGeom prst="wedgeRoundRectCallout">
            <a:avLst>
              <a:gd name="adj1" fmla="val -39855"/>
              <a:gd name="adj2" fmla="val 6696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Look! Superlatives and comparatives are different.</a:t>
            </a:r>
          </a:p>
          <a:p>
            <a:pPr lvl="0" algn="ctr">
              <a:buSzPct val="25000"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Comparative: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compares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two objects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  <a:p>
            <a:pPr lvl="0" algn="ctr">
              <a:buSzPct val="25000"/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Superlative: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compares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 object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a </a:t>
            </a:r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group of objects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the most expensive car (in the shop).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7126005" y="4606800"/>
            <a:ext cx="3551528" cy="858448"/>
          </a:xfrm>
          <a:prstGeom prst="wedgeRoundRectCallout">
            <a:avLst>
              <a:gd name="adj1" fmla="val -61001"/>
              <a:gd name="adj2" fmla="val -61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superlative adjectives can you find?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Shape 87"/>
          <p:cNvSpPr/>
          <p:nvPr/>
        </p:nvSpPr>
        <p:spPr>
          <a:xfrm>
            <a:off x="10558374" y="5306516"/>
            <a:ext cx="1284456" cy="684085"/>
          </a:xfrm>
          <a:prstGeom prst="cloudCallout">
            <a:avLst>
              <a:gd name="adj1" fmla="val -47466"/>
              <a:gd name="adj2" fmla="val -4971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Four.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7218249" y="5832792"/>
            <a:ext cx="2724812" cy="500775"/>
          </a:xfrm>
          <a:prstGeom prst="wedgeRoundRectCallout">
            <a:avLst>
              <a:gd name="adj1" fmla="val -56994"/>
              <a:gd name="adj2" fmla="val -552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see where they are…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D83C403C-163C-4846-911B-627D3118272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5095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9" grpId="0" animBg="1"/>
      <p:bldP spid="31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comparative and superlative adjectives?</a:t>
            </a: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140517" y="1597741"/>
            <a:ext cx="1080880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Comparative adjectives: to compare two people, things or places.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450601" y="2860426"/>
            <a:ext cx="1532584" cy="608025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better.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2154329" y="2798685"/>
            <a:ext cx="3224906" cy="669532"/>
          </a:xfrm>
          <a:prstGeom prst="wedgeRoundRectCallout">
            <a:avLst>
              <a:gd name="adj1" fmla="val -54406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more comfortable for the children.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317707" y="2734383"/>
            <a:ext cx="1655930" cy="733833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nicer. 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943562" y="2755199"/>
            <a:ext cx="2013509" cy="599651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319" y="513107"/>
            <a:ext cx="1024318" cy="1024318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5391000" y="2773307"/>
            <a:ext cx="2529124" cy="1712863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these four examples, we don’t need to mention both objects because we know we are talking about the red and blue cars.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133661" y="3701266"/>
            <a:ext cx="2339548" cy="706465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better (than the blue car).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2521689" y="3593512"/>
            <a:ext cx="2828083" cy="715511"/>
          </a:xfrm>
          <a:prstGeom prst="wedgeRoundRectCallout">
            <a:avLst>
              <a:gd name="adj1" fmla="val 52361"/>
              <a:gd name="adj2" fmla="val -524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(the red car) is more comfortable (than the blue car).</a:t>
            </a:r>
          </a:p>
        </p:txBody>
      </p:sp>
      <p:sp>
        <p:nvSpPr>
          <p:cNvPr id="35" name="Arc 34"/>
          <p:cNvSpPr/>
          <p:nvPr/>
        </p:nvSpPr>
        <p:spPr>
          <a:xfrm flipH="1">
            <a:off x="-452641" y="337889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flipH="1">
            <a:off x="2549905" y="32442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7947115" y="3540963"/>
            <a:ext cx="2302706" cy="768060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happier with it (the blue car than the red car).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10314164" y="3538921"/>
            <a:ext cx="1659473" cy="715511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 is nicer (than the red car).</a:t>
            </a:r>
          </a:p>
        </p:txBody>
      </p:sp>
      <p:sp>
        <p:nvSpPr>
          <p:cNvPr id="40" name="Arc 39"/>
          <p:cNvSpPr/>
          <p:nvPr/>
        </p:nvSpPr>
        <p:spPr>
          <a:xfrm flipH="1">
            <a:off x="6940691" y="3249309"/>
            <a:ext cx="2907454" cy="3797248"/>
          </a:xfrm>
          <a:prstGeom prst="arc">
            <a:avLst>
              <a:gd name="adj1" fmla="val 14651315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Arc 40"/>
          <p:cNvSpPr/>
          <p:nvPr/>
        </p:nvSpPr>
        <p:spPr>
          <a:xfrm flipH="1">
            <a:off x="9180074" y="3290041"/>
            <a:ext cx="2907454" cy="3797248"/>
          </a:xfrm>
          <a:prstGeom prst="arc">
            <a:avLst>
              <a:gd name="adj1" fmla="val 14890958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Shape 82"/>
          <p:cNvSpPr txBox="1">
            <a:spLocks/>
          </p:cNvSpPr>
          <p:nvPr/>
        </p:nvSpPr>
        <p:spPr>
          <a:xfrm>
            <a:off x="133660" y="4507994"/>
            <a:ext cx="1154701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Superlative adjectives: to compare one person, thing, etc. to a group.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633702" y="5032374"/>
            <a:ext cx="3116518" cy="56024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most expensive car here.</a:t>
            </a:r>
          </a:p>
        </p:txBody>
      </p:sp>
      <p:sp>
        <p:nvSpPr>
          <p:cNvPr id="42" name="Rounded Rectangular Callout 41"/>
          <p:cNvSpPr/>
          <p:nvPr/>
        </p:nvSpPr>
        <p:spPr>
          <a:xfrm>
            <a:off x="546669" y="5715788"/>
            <a:ext cx="3116518" cy="56024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worst car in the shop.</a:t>
            </a:r>
          </a:p>
        </p:txBody>
      </p:sp>
      <p:sp>
        <p:nvSpPr>
          <p:cNvPr id="43" name="Rounded Rectangular Callout 42"/>
          <p:cNvSpPr/>
          <p:nvPr/>
        </p:nvSpPr>
        <p:spPr>
          <a:xfrm>
            <a:off x="7076788" y="4991232"/>
            <a:ext cx="3204304" cy="582346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cheapest car in the shop.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7073932" y="5671653"/>
            <a:ext cx="2356671" cy="582346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biggest in the shop.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3986870" y="5051361"/>
            <a:ext cx="2903888" cy="121168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man and woman are comparing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car to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cars in the shop (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 group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 cars).</a:t>
            </a:r>
          </a:p>
        </p:txBody>
      </p:sp>
      <p:sp>
        <p:nvSpPr>
          <p:cNvPr id="46" name="Pentagon 45"/>
          <p:cNvSpPr/>
          <p:nvPr/>
        </p:nvSpPr>
        <p:spPr>
          <a:xfrm>
            <a:off x="9812741" y="5689035"/>
            <a:ext cx="2045951" cy="72568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comparative adjectives?</a:t>
            </a:r>
          </a:p>
        </p:txBody>
      </p:sp>
      <p:sp>
        <p:nvSpPr>
          <p:cNvPr id="48" name="Rounded Rectangular Callout 11"/>
          <p:cNvSpPr/>
          <p:nvPr/>
        </p:nvSpPr>
        <p:spPr>
          <a:xfrm>
            <a:off x="705649" y="2126627"/>
            <a:ext cx="4289432" cy="588252"/>
          </a:xfrm>
          <a:prstGeom prst="wedgeRoundRectCallout">
            <a:avLst>
              <a:gd name="adj1" fmla="val -55600"/>
              <a:gd name="adj2" fmla="val 1237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</a:t>
            </a:r>
          </a:p>
        </p:txBody>
      </p:sp>
      <p:sp>
        <p:nvSpPr>
          <p:cNvPr id="49" name="Rounded Rectangular Callout 12"/>
          <p:cNvSpPr/>
          <p:nvPr/>
        </p:nvSpPr>
        <p:spPr>
          <a:xfrm>
            <a:off x="7944808" y="2159274"/>
            <a:ext cx="3735866" cy="455365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older than the blue car.</a:t>
            </a:r>
          </a:p>
        </p:txBody>
      </p:sp>
      <p:sp>
        <p:nvSpPr>
          <p:cNvPr id="50" name="Rounded Rectangular Callout 26"/>
          <p:cNvSpPr/>
          <p:nvPr/>
        </p:nvSpPr>
        <p:spPr>
          <a:xfrm>
            <a:off x="5734440" y="2126628"/>
            <a:ext cx="1635351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the two objects.</a:t>
            </a:r>
          </a:p>
        </p:txBody>
      </p:sp>
      <p:sp>
        <p:nvSpPr>
          <p:cNvPr id="51" name="Arc 27"/>
          <p:cNvSpPr/>
          <p:nvPr/>
        </p:nvSpPr>
        <p:spPr>
          <a:xfrm rot="17525539" flipH="1">
            <a:off x="4272798" y="1733194"/>
            <a:ext cx="2907454" cy="3797248"/>
          </a:xfrm>
          <a:prstGeom prst="arc">
            <a:avLst>
              <a:gd name="adj1" fmla="val 11939053"/>
              <a:gd name="adj2" fmla="val 147984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Arc 28"/>
          <p:cNvSpPr/>
          <p:nvPr/>
        </p:nvSpPr>
        <p:spPr>
          <a:xfrm rot="16200000">
            <a:off x="3405812" y="-601181"/>
            <a:ext cx="1255448" cy="5386081"/>
          </a:xfrm>
          <a:prstGeom prst="arc">
            <a:avLst>
              <a:gd name="adj1" fmla="val 6320155"/>
              <a:gd name="adj2" fmla="val 154716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31"/>
          <p:cNvSpPr/>
          <p:nvPr/>
        </p:nvSpPr>
        <p:spPr>
          <a:xfrm rot="16200000" flipV="1">
            <a:off x="8532296" y="-437393"/>
            <a:ext cx="1255448" cy="5041308"/>
          </a:xfrm>
          <a:prstGeom prst="arc">
            <a:avLst>
              <a:gd name="adj1" fmla="val 6201603"/>
              <a:gd name="adj2" fmla="val 1557454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Arc 30"/>
          <p:cNvSpPr/>
          <p:nvPr/>
        </p:nvSpPr>
        <p:spPr>
          <a:xfrm rot="13494270" flipH="1" flipV="1">
            <a:off x="6330981" y="1916364"/>
            <a:ext cx="2907454" cy="3149522"/>
          </a:xfrm>
          <a:prstGeom prst="arc">
            <a:avLst>
              <a:gd name="adj1" fmla="val 11939053"/>
              <a:gd name="adj2" fmla="val 161203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Google Shape;65;p15">
            <a:extLst>
              <a:ext uri="{FF2B5EF4-FFF2-40B4-BE49-F238E27FC236}">
                <a16:creationId xmlns:a16="http://schemas.microsoft.com/office/drawing/2014/main" id="{27101E7D-A2EC-44AC-98B1-02A00578516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6575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6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1185131" y="1327576"/>
            <a:ext cx="3224906" cy="991017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red car is bigger than the blue car. It is better and more comfortable for the children.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4567446" y="1336115"/>
            <a:ext cx="3774999" cy="98247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sure. The red car is older than the blue car and I think the blue car is nicer. Let’s buy the blue car. I am happier with it.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066" y="311273"/>
            <a:ext cx="1209921" cy="1209921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8800194" y="1823084"/>
            <a:ext cx="2945799" cy="1285448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use the examples to complete the table below. The first one is done for you.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213764"/>
              </p:ext>
            </p:extLst>
          </p:nvPr>
        </p:nvGraphicFramePr>
        <p:xfrm>
          <a:off x="275336" y="2445503"/>
          <a:ext cx="7340115" cy="42976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8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797529" y="2892975"/>
            <a:ext cx="1187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older (old)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758255" y="3492026"/>
            <a:ext cx="1279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nicer (nice)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59926" y="4049773"/>
            <a:ext cx="13129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bigger (big)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705621" y="4777243"/>
            <a:ext cx="1723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happier (happy)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624548" y="5224269"/>
            <a:ext cx="19177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 comfortable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85718" y="5779768"/>
            <a:ext cx="1449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better (good)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8800194" y="3391731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155217" y="5239347"/>
            <a:ext cx="6503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971237" y="4653458"/>
            <a:ext cx="5362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83865" y="4492421"/>
            <a:ext cx="16723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double consonant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83394" y="5928077"/>
            <a:ext cx="1539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ier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247540" y="5265222"/>
            <a:ext cx="1695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adjective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9224" y="5810545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91011718-CB6D-4C71-BAFE-B0222BE88ED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9885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0.00417 L -0.16446 -0.3395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625 L -0.39414 -0.1701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0833 L -0.24609 -0.0814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111E-6 L -0.24791 -0.1731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1.11111E-6 L -0.2888 -0.00579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  <p:bldP spid="5" grpId="0"/>
      <p:bldP spid="31" grpId="0"/>
      <p:bldP spid="38" grpId="0"/>
      <p:bldP spid="42" grpId="0"/>
      <p:bldP spid="43" grpId="0"/>
      <p:bldP spid="44" grpId="0"/>
      <p:bldP spid="45" grpId="0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962" y="272691"/>
            <a:ext cx="1144118" cy="1144118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8016191" y="1953520"/>
            <a:ext cx="3598002" cy="2265530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comparative adjectives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+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compare two objects, people or places. Look…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</a:t>
            </a:r>
            <a:r>
              <a:rPr lang="en-US" sz="1600" b="1" u="sng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bigger than</a:t>
            </a:r>
            <a:r>
              <a:rPr lang="en-US" sz="1600" b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blue car.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red car is </a:t>
            </a:r>
            <a:r>
              <a:rPr lang="en-US" sz="1600" b="1" u="sng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more comfortable than</a:t>
            </a:r>
            <a:r>
              <a:rPr lang="en-US" sz="1600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blue car.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554262"/>
              </p:ext>
            </p:extLst>
          </p:nvPr>
        </p:nvGraphicFramePr>
        <p:xfrm>
          <a:off x="279342" y="1416809"/>
          <a:ext cx="7340115" cy="4541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older (old)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nicer (nice)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bigger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 consonant   + -</a:t>
                      </a:r>
                      <a:r>
                        <a:rPr lang="en-US" sz="1600" b="1" i="1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happier (happy)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delete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comfortable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(comfortable)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better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worse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further (far)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9342" y="5883047"/>
            <a:ext cx="107979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comparative adjective + </a:t>
            </a:r>
            <a:r>
              <a:rPr lang="en-US" sz="18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than</a:t>
            </a:r>
            <a:r>
              <a:rPr lang="en-US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…</a:t>
            </a:r>
          </a:p>
          <a:p>
            <a:r>
              <a:rPr lang="en-US" sz="18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The red car is bigger than the blue car</a:t>
            </a:r>
            <a:r>
              <a:rPr lang="en-US" sz="26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endParaRPr lang="en-GB" sz="2600" b="1" dirty="0">
              <a:solidFill>
                <a:srgbClr val="00B0F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Pentagon 22"/>
          <p:cNvSpPr/>
          <p:nvPr/>
        </p:nvSpPr>
        <p:spPr>
          <a:xfrm>
            <a:off x="9418846" y="5436771"/>
            <a:ext cx="2299542" cy="89255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superlative adjectives?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6686024" y="4895517"/>
            <a:ext cx="2732822" cy="880804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some other examples of irregular comparative adjectives.</a:t>
            </a:r>
            <a:endParaRPr lang="en-US" sz="1600" dirty="0">
              <a:solidFill>
                <a:schemeClr val="accent6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5" name="Arc 34"/>
          <p:cNvSpPr/>
          <p:nvPr/>
        </p:nvSpPr>
        <p:spPr>
          <a:xfrm rot="16376101">
            <a:off x="5861016" y="2988325"/>
            <a:ext cx="1194554" cy="3797248"/>
          </a:xfrm>
          <a:prstGeom prst="arc">
            <a:avLst>
              <a:gd name="adj1" fmla="val 9317756"/>
              <a:gd name="adj2" fmla="val 156027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44BBDFB1-1D51-41FE-AE19-CA946238814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39211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85833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/>
      <p:bldP spid="23" grpId="0" animBg="1"/>
      <p:bldP spid="33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266" y="142481"/>
            <a:ext cx="1057727" cy="1057727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9165078" y="1755192"/>
            <a:ext cx="2806528" cy="1380621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use the examples to complete the table below. Some examples are done for you.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968518"/>
              </p:ext>
            </p:extLst>
          </p:nvPr>
        </p:nvGraphicFramePr>
        <p:xfrm>
          <a:off x="289704" y="2504618"/>
          <a:ext cx="7613325" cy="42976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1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7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adjectives (one syllable)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nicest (nice)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syllable adjectives ending in a vowel and then a consonant.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 syllable adjectives ending in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happiest (happy)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(more than two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3497936" y="4049773"/>
            <a:ext cx="1780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biggest (big)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497936" y="5265222"/>
            <a:ext cx="2340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expensive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497936" y="5758800"/>
            <a:ext cx="16551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worst (bad)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8800194" y="3391731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155217" y="5239347"/>
            <a:ext cx="1094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971237" y="4653458"/>
            <a:ext cx="980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683865" y="4492421"/>
            <a:ext cx="176197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double consonant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83394" y="5928077"/>
            <a:ext cx="2161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iest</a:t>
            </a:r>
            <a:endParaRPr lang="en-US" sz="1600" i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247540" y="5265222"/>
            <a:ext cx="20151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adjective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9224" y="5810545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980207" y="1316081"/>
            <a:ext cx="4042337" cy="981628"/>
          </a:xfrm>
          <a:prstGeom prst="wedgeRoundRectCallout">
            <a:avLst>
              <a:gd name="adj1" fmla="val -62447"/>
              <a:gd name="adj2" fmla="val 193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Not the blue car, please! It’s the most expensive car here. I think it’s the worst car in the shop.</a:t>
            </a:r>
          </a:p>
        </p:txBody>
      </p:sp>
      <p:sp>
        <p:nvSpPr>
          <p:cNvPr id="52" name="Rounded Rectangular Callout 51"/>
          <p:cNvSpPr/>
          <p:nvPr/>
        </p:nvSpPr>
        <p:spPr>
          <a:xfrm>
            <a:off x="5225878" y="1288311"/>
            <a:ext cx="3735866" cy="1009398"/>
          </a:xfrm>
          <a:prstGeom prst="wedgeRoundRectCallout">
            <a:avLst>
              <a:gd name="adj1" fmla="val 58370"/>
              <a:gd name="adj2" fmla="val -1959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And the yellow car? It’s the cheapest car in the shop, but it is also the biggest. What do you think?</a:t>
            </a:r>
          </a:p>
        </p:txBody>
      </p:sp>
      <p:sp>
        <p:nvSpPr>
          <p:cNvPr id="53" name="Rectangle 52"/>
          <p:cNvSpPr/>
          <p:nvPr/>
        </p:nvSpPr>
        <p:spPr>
          <a:xfrm>
            <a:off x="3531786" y="2851251"/>
            <a:ext cx="1694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cheapest (cheap)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F98B440A-B63D-46CA-9A65-F5CA7370E8F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77071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3089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417 L -0.16445 -0.3395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00625 L -0.39414 -0.1701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96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2 0.02453 L -0.23868 -0.0652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-0.24049 -0.1608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31" y="-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-1.11111E-6 L -0.27839 -0.0009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/>
      <p:bldP spid="43" grpId="0"/>
      <p:bldP spid="44" grpId="0"/>
      <p:bldP spid="45" grpId="0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6" grpId="0"/>
      <p:bldP spid="51" grpId="0" animBg="1"/>
      <p:bldP spid="52" grpId="0" animBg="1"/>
      <p:bldP spid="53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1758</Words>
  <Application>Microsoft Office PowerPoint</Application>
  <PresentationFormat>Widescreen</PresentationFormat>
  <Paragraphs>243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 comparative &amp; superlative adjectives </vt:lpstr>
      <vt:lpstr>Comparative and superlative adjectives</vt:lpstr>
      <vt:lpstr>Function: When do we use comparative adjectives?</vt:lpstr>
      <vt:lpstr>PowerPoint Presentation</vt:lpstr>
      <vt:lpstr>Function: When do we use superlative adjectives?</vt:lpstr>
      <vt:lpstr>PowerPoint Presentation</vt:lpstr>
      <vt:lpstr>Form: How do we make comparative adjectives?</vt:lpstr>
      <vt:lpstr>Form: How do we make comparative and superlative adjectives?</vt:lpstr>
      <vt:lpstr>Form: How do we make superlative adjectives?</vt:lpstr>
      <vt:lpstr>Form: How do we make comparative and superlative adjectives?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106</cp:revision>
  <dcterms:modified xsi:type="dcterms:W3CDTF">2019-12-05T09:16:08Z</dcterms:modified>
</cp:coreProperties>
</file>